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5"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1" autoAdjust="0"/>
    <p:restoredTop sz="94061" autoAdjust="0"/>
  </p:normalViewPr>
  <p:slideViewPr>
    <p:cSldViewPr snapToGrid="0">
      <p:cViewPr varScale="1">
        <p:scale>
          <a:sx n="65" d="100"/>
          <a:sy n="65" d="100"/>
        </p:scale>
        <p:origin x="108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C69A4-5C59-6205-BBF0-2571B16EFE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A6ECD8-6BFE-6739-2A1C-72C3CACA93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B45A00D-C269-8546-333E-3C24FED9429B}"/>
              </a:ext>
            </a:extLst>
          </p:cNvPr>
          <p:cNvSpPr>
            <a:spLocks noGrp="1"/>
          </p:cNvSpPr>
          <p:nvPr>
            <p:ph type="dt" sz="half" idx="10"/>
          </p:nvPr>
        </p:nvSpPr>
        <p:spPr/>
        <p:txBody>
          <a:bodyPr/>
          <a:lstStyle/>
          <a:p>
            <a:fld id="{CFC2F374-8AA5-4DB4-9A81-AFCD32E50891}" type="datetimeFigureOut">
              <a:rPr lang="en-US" smtClean="0"/>
              <a:t>10/18/2024</a:t>
            </a:fld>
            <a:endParaRPr lang="en-US"/>
          </a:p>
        </p:txBody>
      </p:sp>
      <p:sp>
        <p:nvSpPr>
          <p:cNvPr id="5" name="Footer Placeholder 4">
            <a:extLst>
              <a:ext uri="{FF2B5EF4-FFF2-40B4-BE49-F238E27FC236}">
                <a16:creationId xmlns:a16="http://schemas.microsoft.com/office/drawing/2014/main" id="{16CA6E2E-C2A2-EAE7-667B-28DFE8881E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9AECDE-3E0C-F8CC-F5E7-E014FB1FC245}"/>
              </a:ext>
            </a:extLst>
          </p:cNvPr>
          <p:cNvSpPr>
            <a:spLocks noGrp="1"/>
          </p:cNvSpPr>
          <p:nvPr>
            <p:ph type="sldNum" sz="quarter" idx="12"/>
          </p:nvPr>
        </p:nvSpPr>
        <p:spPr/>
        <p:txBody>
          <a:bodyPr/>
          <a:lstStyle/>
          <a:p>
            <a:fld id="{3BDCA0E2-EEC9-4B92-A7D2-842B33747CCD}" type="slidenum">
              <a:rPr lang="en-US" smtClean="0"/>
              <a:t>‹#›</a:t>
            </a:fld>
            <a:endParaRPr lang="en-US"/>
          </a:p>
        </p:txBody>
      </p:sp>
    </p:spTree>
    <p:extLst>
      <p:ext uri="{BB962C8B-B14F-4D97-AF65-F5344CB8AC3E}">
        <p14:creationId xmlns:p14="http://schemas.microsoft.com/office/powerpoint/2010/main" val="1222205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0347A-700D-8BDE-69B1-F81DE7A36CE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A2988C-9530-E80D-D114-0937C173115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B61202-0541-5A15-08DD-0A5EB8E61264}"/>
              </a:ext>
            </a:extLst>
          </p:cNvPr>
          <p:cNvSpPr>
            <a:spLocks noGrp="1"/>
          </p:cNvSpPr>
          <p:nvPr>
            <p:ph type="dt" sz="half" idx="10"/>
          </p:nvPr>
        </p:nvSpPr>
        <p:spPr/>
        <p:txBody>
          <a:bodyPr/>
          <a:lstStyle/>
          <a:p>
            <a:fld id="{CFC2F374-8AA5-4DB4-9A81-AFCD32E50891}" type="datetimeFigureOut">
              <a:rPr lang="en-US" smtClean="0"/>
              <a:t>10/18/2024</a:t>
            </a:fld>
            <a:endParaRPr lang="en-US"/>
          </a:p>
        </p:txBody>
      </p:sp>
      <p:sp>
        <p:nvSpPr>
          <p:cNvPr id="5" name="Footer Placeholder 4">
            <a:extLst>
              <a:ext uri="{FF2B5EF4-FFF2-40B4-BE49-F238E27FC236}">
                <a16:creationId xmlns:a16="http://schemas.microsoft.com/office/drawing/2014/main" id="{EBD05A3D-A689-4CD8-A095-39D953989A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1027AE-18E9-C96F-6684-21B1ECB65631}"/>
              </a:ext>
            </a:extLst>
          </p:cNvPr>
          <p:cNvSpPr>
            <a:spLocks noGrp="1"/>
          </p:cNvSpPr>
          <p:nvPr>
            <p:ph type="sldNum" sz="quarter" idx="12"/>
          </p:nvPr>
        </p:nvSpPr>
        <p:spPr/>
        <p:txBody>
          <a:bodyPr/>
          <a:lstStyle/>
          <a:p>
            <a:fld id="{3BDCA0E2-EEC9-4B92-A7D2-842B33747CCD}" type="slidenum">
              <a:rPr lang="en-US" smtClean="0"/>
              <a:t>‹#›</a:t>
            </a:fld>
            <a:endParaRPr lang="en-US"/>
          </a:p>
        </p:txBody>
      </p:sp>
    </p:spTree>
    <p:extLst>
      <p:ext uri="{BB962C8B-B14F-4D97-AF65-F5344CB8AC3E}">
        <p14:creationId xmlns:p14="http://schemas.microsoft.com/office/powerpoint/2010/main" val="2104888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3B152F-ADB2-AE22-A7A3-B1E9B2A368C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FBD143-BCB8-267C-AFDA-3F63C378BB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D7BF92-60C2-275C-CB51-B263E17E6E2B}"/>
              </a:ext>
            </a:extLst>
          </p:cNvPr>
          <p:cNvSpPr>
            <a:spLocks noGrp="1"/>
          </p:cNvSpPr>
          <p:nvPr>
            <p:ph type="dt" sz="half" idx="10"/>
          </p:nvPr>
        </p:nvSpPr>
        <p:spPr/>
        <p:txBody>
          <a:bodyPr/>
          <a:lstStyle/>
          <a:p>
            <a:fld id="{CFC2F374-8AA5-4DB4-9A81-AFCD32E50891}" type="datetimeFigureOut">
              <a:rPr lang="en-US" smtClean="0"/>
              <a:t>10/18/2024</a:t>
            </a:fld>
            <a:endParaRPr lang="en-US"/>
          </a:p>
        </p:txBody>
      </p:sp>
      <p:sp>
        <p:nvSpPr>
          <p:cNvPr id="5" name="Footer Placeholder 4">
            <a:extLst>
              <a:ext uri="{FF2B5EF4-FFF2-40B4-BE49-F238E27FC236}">
                <a16:creationId xmlns:a16="http://schemas.microsoft.com/office/drawing/2014/main" id="{DBD0E9DD-4842-C52E-388C-E69E357327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1F3BDA-21C2-C014-E48D-4D46C6C1661C}"/>
              </a:ext>
            </a:extLst>
          </p:cNvPr>
          <p:cNvSpPr>
            <a:spLocks noGrp="1"/>
          </p:cNvSpPr>
          <p:nvPr>
            <p:ph type="sldNum" sz="quarter" idx="12"/>
          </p:nvPr>
        </p:nvSpPr>
        <p:spPr/>
        <p:txBody>
          <a:bodyPr/>
          <a:lstStyle/>
          <a:p>
            <a:fld id="{3BDCA0E2-EEC9-4B92-A7D2-842B33747CCD}" type="slidenum">
              <a:rPr lang="en-US" smtClean="0"/>
              <a:t>‹#›</a:t>
            </a:fld>
            <a:endParaRPr lang="en-US"/>
          </a:p>
        </p:txBody>
      </p:sp>
    </p:spTree>
    <p:extLst>
      <p:ext uri="{BB962C8B-B14F-4D97-AF65-F5344CB8AC3E}">
        <p14:creationId xmlns:p14="http://schemas.microsoft.com/office/powerpoint/2010/main" val="3810446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81C6-78CA-D933-459B-026BC53CB5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E63247-E762-8585-A5AB-722740FD5D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173D99-95DD-8937-B839-FF561DD54341}"/>
              </a:ext>
            </a:extLst>
          </p:cNvPr>
          <p:cNvSpPr>
            <a:spLocks noGrp="1"/>
          </p:cNvSpPr>
          <p:nvPr>
            <p:ph type="dt" sz="half" idx="10"/>
          </p:nvPr>
        </p:nvSpPr>
        <p:spPr/>
        <p:txBody>
          <a:bodyPr/>
          <a:lstStyle/>
          <a:p>
            <a:fld id="{CFC2F374-8AA5-4DB4-9A81-AFCD32E50891}" type="datetimeFigureOut">
              <a:rPr lang="en-US" smtClean="0"/>
              <a:t>10/18/2024</a:t>
            </a:fld>
            <a:endParaRPr lang="en-US"/>
          </a:p>
        </p:txBody>
      </p:sp>
      <p:sp>
        <p:nvSpPr>
          <p:cNvPr id="5" name="Footer Placeholder 4">
            <a:extLst>
              <a:ext uri="{FF2B5EF4-FFF2-40B4-BE49-F238E27FC236}">
                <a16:creationId xmlns:a16="http://schemas.microsoft.com/office/drawing/2014/main" id="{4707D50D-D2C9-C35A-4A17-F900681F73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AAB346-6E53-6E44-6FFF-BF31D21DBB12}"/>
              </a:ext>
            </a:extLst>
          </p:cNvPr>
          <p:cNvSpPr>
            <a:spLocks noGrp="1"/>
          </p:cNvSpPr>
          <p:nvPr>
            <p:ph type="sldNum" sz="quarter" idx="12"/>
          </p:nvPr>
        </p:nvSpPr>
        <p:spPr/>
        <p:txBody>
          <a:bodyPr/>
          <a:lstStyle/>
          <a:p>
            <a:fld id="{3BDCA0E2-EEC9-4B92-A7D2-842B33747CCD}" type="slidenum">
              <a:rPr lang="en-US" smtClean="0"/>
              <a:t>‹#›</a:t>
            </a:fld>
            <a:endParaRPr lang="en-US"/>
          </a:p>
        </p:txBody>
      </p:sp>
    </p:spTree>
    <p:extLst>
      <p:ext uri="{BB962C8B-B14F-4D97-AF65-F5344CB8AC3E}">
        <p14:creationId xmlns:p14="http://schemas.microsoft.com/office/powerpoint/2010/main" val="3726430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AB9A9-46DC-43C8-E1AC-921AB9AD6B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407822B-BAFE-EA43-DC9B-DA8B9D515B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B846E6C-B3A1-9445-FB51-70F523F4D7E7}"/>
              </a:ext>
            </a:extLst>
          </p:cNvPr>
          <p:cNvSpPr>
            <a:spLocks noGrp="1"/>
          </p:cNvSpPr>
          <p:nvPr>
            <p:ph type="dt" sz="half" idx="10"/>
          </p:nvPr>
        </p:nvSpPr>
        <p:spPr/>
        <p:txBody>
          <a:bodyPr/>
          <a:lstStyle/>
          <a:p>
            <a:fld id="{CFC2F374-8AA5-4DB4-9A81-AFCD32E50891}" type="datetimeFigureOut">
              <a:rPr lang="en-US" smtClean="0"/>
              <a:t>10/18/2024</a:t>
            </a:fld>
            <a:endParaRPr lang="en-US"/>
          </a:p>
        </p:txBody>
      </p:sp>
      <p:sp>
        <p:nvSpPr>
          <p:cNvPr id="5" name="Footer Placeholder 4">
            <a:extLst>
              <a:ext uri="{FF2B5EF4-FFF2-40B4-BE49-F238E27FC236}">
                <a16:creationId xmlns:a16="http://schemas.microsoft.com/office/drawing/2014/main" id="{C0D8AC21-4676-2BE0-0792-19E3F74301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E19E46-F4DF-29F1-03BC-1627543F32B8}"/>
              </a:ext>
            </a:extLst>
          </p:cNvPr>
          <p:cNvSpPr>
            <a:spLocks noGrp="1"/>
          </p:cNvSpPr>
          <p:nvPr>
            <p:ph type="sldNum" sz="quarter" idx="12"/>
          </p:nvPr>
        </p:nvSpPr>
        <p:spPr/>
        <p:txBody>
          <a:bodyPr/>
          <a:lstStyle/>
          <a:p>
            <a:fld id="{3BDCA0E2-EEC9-4B92-A7D2-842B33747CCD}" type="slidenum">
              <a:rPr lang="en-US" smtClean="0"/>
              <a:t>‹#›</a:t>
            </a:fld>
            <a:endParaRPr lang="en-US"/>
          </a:p>
        </p:txBody>
      </p:sp>
    </p:spTree>
    <p:extLst>
      <p:ext uri="{BB962C8B-B14F-4D97-AF65-F5344CB8AC3E}">
        <p14:creationId xmlns:p14="http://schemas.microsoft.com/office/powerpoint/2010/main" val="44052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6A029-81BD-6A84-F343-CCB2AAE9E9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237C08-CC49-6EA3-B28D-3E30B4EC81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FB7444-5D06-ED13-DF7F-5918C3B679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AE6234B-24BB-5B03-5AE8-721ED414140F}"/>
              </a:ext>
            </a:extLst>
          </p:cNvPr>
          <p:cNvSpPr>
            <a:spLocks noGrp="1"/>
          </p:cNvSpPr>
          <p:nvPr>
            <p:ph type="dt" sz="half" idx="10"/>
          </p:nvPr>
        </p:nvSpPr>
        <p:spPr/>
        <p:txBody>
          <a:bodyPr/>
          <a:lstStyle/>
          <a:p>
            <a:fld id="{CFC2F374-8AA5-4DB4-9A81-AFCD32E50891}" type="datetimeFigureOut">
              <a:rPr lang="en-US" smtClean="0"/>
              <a:t>10/18/2024</a:t>
            </a:fld>
            <a:endParaRPr lang="en-US"/>
          </a:p>
        </p:txBody>
      </p:sp>
      <p:sp>
        <p:nvSpPr>
          <p:cNvPr id="6" name="Footer Placeholder 5">
            <a:extLst>
              <a:ext uri="{FF2B5EF4-FFF2-40B4-BE49-F238E27FC236}">
                <a16:creationId xmlns:a16="http://schemas.microsoft.com/office/drawing/2014/main" id="{FD5ED44B-A90C-734E-0603-B714558B7D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F72FB5-F728-B645-B12F-F8B892DC6EDC}"/>
              </a:ext>
            </a:extLst>
          </p:cNvPr>
          <p:cNvSpPr>
            <a:spLocks noGrp="1"/>
          </p:cNvSpPr>
          <p:nvPr>
            <p:ph type="sldNum" sz="quarter" idx="12"/>
          </p:nvPr>
        </p:nvSpPr>
        <p:spPr/>
        <p:txBody>
          <a:bodyPr/>
          <a:lstStyle/>
          <a:p>
            <a:fld id="{3BDCA0E2-EEC9-4B92-A7D2-842B33747CCD}" type="slidenum">
              <a:rPr lang="en-US" smtClean="0"/>
              <a:t>‹#›</a:t>
            </a:fld>
            <a:endParaRPr lang="en-US"/>
          </a:p>
        </p:txBody>
      </p:sp>
    </p:spTree>
    <p:extLst>
      <p:ext uri="{BB962C8B-B14F-4D97-AF65-F5344CB8AC3E}">
        <p14:creationId xmlns:p14="http://schemas.microsoft.com/office/powerpoint/2010/main" val="1920587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7226E-C995-2E92-660D-65E607EB4A6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0C4DE3-EE5A-98E0-E6A3-853B29F196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0671E1-0B63-2ACE-1092-E08CBF7A97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2B6A14-66D4-3173-3425-72062E82E1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2AA5F4-8960-A6C0-3178-233BEA8C50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357E89-99B1-6BEB-2520-1FC28A5D147A}"/>
              </a:ext>
            </a:extLst>
          </p:cNvPr>
          <p:cNvSpPr>
            <a:spLocks noGrp="1"/>
          </p:cNvSpPr>
          <p:nvPr>
            <p:ph type="dt" sz="half" idx="10"/>
          </p:nvPr>
        </p:nvSpPr>
        <p:spPr/>
        <p:txBody>
          <a:bodyPr/>
          <a:lstStyle/>
          <a:p>
            <a:fld id="{CFC2F374-8AA5-4DB4-9A81-AFCD32E50891}" type="datetimeFigureOut">
              <a:rPr lang="en-US" smtClean="0"/>
              <a:t>10/18/2024</a:t>
            </a:fld>
            <a:endParaRPr lang="en-US"/>
          </a:p>
        </p:txBody>
      </p:sp>
      <p:sp>
        <p:nvSpPr>
          <p:cNvPr id="8" name="Footer Placeholder 7">
            <a:extLst>
              <a:ext uri="{FF2B5EF4-FFF2-40B4-BE49-F238E27FC236}">
                <a16:creationId xmlns:a16="http://schemas.microsoft.com/office/drawing/2014/main" id="{BE32733B-EA34-56C5-3415-F9E6291B556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06FFAD0-1ED0-9FF9-5864-56D3B5BC604C}"/>
              </a:ext>
            </a:extLst>
          </p:cNvPr>
          <p:cNvSpPr>
            <a:spLocks noGrp="1"/>
          </p:cNvSpPr>
          <p:nvPr>
            <p:ph type="sldNum" sz="quarter" idx="12"/>
          </p:nvPr>
        </p:nvSpPr>
        <p:spPr/>
        <p:txBody>
          <a:bodyPr/>
          <a:lstStyle/>
          <a:p>
            <a:fld id="{3BDCA0E2-EEC9-4B92-A7D2-842B33747CCD}" type="slidenum">
              <a:rPr lang="en-US" smtClean="0"/>
              <a:t>‹#›</a:t>
            </a:fld>
            <a:endParaRPr lang="en-US"/>
          </a:p>
        </p:txBody>
      </p:sp>
    </p:spTree>
    <p:extLst>
      <p:ext uri="{BB962C8B-B14F-4D97-AF65-F5344CB8AC3E}">
        <p14:creationId xmlns:p14="http://schemas.microsoft.com/office/powerpoint/2010/main" val="2124770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CC9C2-BB71-47D5-3663-0253567FC90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663C3E-8718-FA27-7CD7-4B5E8704E6DB}"/>
              </a:ext>
            </a:extLst>
          </p:cNvPr>
          <p:cNvSpPr>
            <a:spLocks noGrp="1"/>
          </p:cNvSpPr>
          <p:nvPr>
            <p:ph type="dt" sz="half" idx="10"/>
          </p:nvPr>
        </p:nvSpPr>
        <p:spPr/>
        <p:txBody>
          <a:bodyPr/>
          <a:lstStyle/>
          <a:p>
            <a:fld id="{CFC2F374-8AA5-4DB4-9A81-AFCD32E50891}" type="datetimeFigureOut">
              <a:rPr lang="en-US" smtClean="0"/>
              <a:t>10/18/2024</a:t>
            </a:fld>
            <a:endParaRPr lang="en-US"/>
          </a:p>
        </p:txBody>
      </p:sp>
      <p:sp>
        <p:nvSpPr>
          <p:cNvPr id="4" name="Footer Placeholder 3">
            <a:extLst>
              <a:ext uri="{FF2B5EF4-FFF2-40B4-BE49-F238E27FC236}">
                <a16:creationId xmlns:a16="http://schemas.microsoft.com/office/drawing/2014/main" id="{8902E937-1EBC-77E7-C319-4AD9E74E4A8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CC95B15-65EE-FCE9-CED1-3ECE21BE9E29}"/>
              </a:ext>
            </a:extLst>
          </p:cNvPr>
          <p:cNvSpPr>
            <a:spLocks noGrp="1"/>
          </p:cNvSpPr>
          <p:nvPr>
            <p:ph type="sldNum" sz="quarter" idx="12"/>
          </p:nvPr>
        </p:nvSpPr>
        <p:spPr/>
        <p:txBody>
          <a:bodyPr/>
          <a:lstStyle/>
          <a:p>
            <a:fld id="{3BDCA0E2-EEC9-4B92-A7D2-842B33747CCD}" type="slidenum">
              <a:rPr lang="en-US" smtClean="0"/>
              <a:t>‹#›</a:t>
            </a:fld>
            <a:endParaRPr lang="en-US"/>
          </a:p>
        </p:txBody>
      </p:sp>
    </p:spTree>
    <p:extLst>
      <p:ext uri="{BB962C8B-B14F-4D97-AF65-F5344CB8AC3E}">
        <p14:creationId xmlns:p14="http://schemas.microsoft.com/office/powerpoint/2010/main" val="1895748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3F2B43-2993-2498-6208-A4425D9F2CAF}"/>
              </a:ext>
            </a:extLst>
          </p:cNvPr>
          <p:cNvSpPr>
            <a:spLocks noGrp="1"/>
          </p:cNvSpPr>
          <p:nvPr>
            <p:ph type="dt" sz="half" idx="10"/>
          </p:nvPr>
        </p:nvSpPr>
        <p:spPr/>
        <p:txBody>
          <a:bodyPr/>
          <a:lstStyle/>
          <a:p>
            <a:fld id="{CFC2F374-8AA5-4DB4-9A81-AFCD32E50891}" type="datetimeFigureOut">
              <a:rPr lang="en-US" smtClean="0"/>
              <a:t>10/18/2024</a:t>
            </a:fld>
            <a:endParaRPr lang="en-US"/>
          </a:p>
        </p:txBody>
      </p:sp>
      <p:sp>
        <p:nvSpPr>
          <p:cNvPr id="3" name="Footer Placeholder 2">
            <a:extLst>
              <a:ext uri="{FF2B5EF4-FFF2-40B4-BE49-F238E27FC236}">
                <a16:creationId xmlns:a16="http://schemas.microsoft.com/office/drawing/2014/main" id="{846B6D13-75F7-4864-F30B-7DF37C8B608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4A73F1-1ADC-6DE4-F487-33536D60EC36}"/>
              </a:ext>
            </a:extLst>
          </p:cNvPr>
          <p:cNvSpPr>
            <a:spLocks noGrp="1"/>
          </p:cNvSpPr>
          <p:nvPr>
            <p:ph type="sldNum" sz="quarter" idx="12"/>
          </p:nvPr>
        </p:nvSpPr>
        <p:spPr/>
        <p:txBody>
          <a:bodyPr/>
          <a:lstStyle/>
          <a:p>
            <a:fld id="{3BDCA0E2-EEC9-4B92-A7D2-842B33747CCD}" type="slidenum">
              <a:rPr lang="en-US" smtClean="0"/>
              <a:t>‹#›</a:t>
            </a:fld>
            <a:endParaRPr lang="en-US"/>
          </a:p>
        </p:txBody>
      </p:sp>
    </p:spTree>
    <p:extLst>
      <p:ext uri="{BB962C8B-B14F-4D97-AF65-F5344CB8AC3E}">
        <p14:creationId xmlns:p14="http://schemas.microsoft.com/office/powerpoint/2010/main" val="3854310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34BBC-2D9C-5083-C878-2DEDCFC7CE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53ADFD3-7D57-D9CC-B241-B5245D5BE5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9884719-E54E-9D3E-510C-61D946CCD0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1ECFB0-1804-1525-1EB6-CC75B22B8CEF}"/>
              </a:ext>
            </a:extLst>
          </p:cNvPr>
          <p:cNvSpPr>
            <a:spLocks noGrp="1"/>
          </p:cNvSpPr>
          <p:nvPr>
            <p:ph type="dt" sz="half" idx="10"/>
          </p:nvPr>
        </p:nvSpPr>
        <p:spPr/>
        <p:txBody>
          <a:bodyPr/>
          <a:lstStyle/>
          <a:p>
            <a:fld id="{CFC2F374-8AA5-4DB4-9A81-AFCD32E50891}" type="datetimeFigureOut">
              <a:rPr lang="en-US" smtClean="0"/>
              <a:t>10/18/2024</a:t>
            </a:fld>
            <a:endParaRPr lang="en-US"/>
          </a:p>
        </p:txBody>
      </p:sp>
      <p:sp>
        <p:nvSpPr>
          <p:cNvPr id="6" name="Footer Placeholder 5">
            <a:extLst>
              <a:ext uri="{FF2B5EF4-FFF2-40B4-BE49-F238E27FC236}">
                <a16:creationId xmlns:a16="http://schemas.microsoft.com/office/drawing/2014/main" id="{9AE0B0A7-7C89-9302-4B31-C215CBED76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CDAC5B-30C5-B8DE-A7C4-AFE483DB4425}"/>
              </a:ext>
            </a:extLst>
          </p:cNvPr>
          <p:cNvSpPr>
            <a:spLocks noGrp="1"/>
          </p:cNvSpPr>
          <p:nvPr>
            <p:ph type="sldNum" sz="quarter" idx="12"/>
          </p:nvPr>
        </p:nvSpPr>
        <p:spPr/>
        <p:txBody>
          <a:bodyPr/>
          <a:lstStyle/>
          <a:p>
            <a:fld id="{3BDCA0E2-EEC9-4B92-A7D2-842B33747CCD}" type="slidenum">
              <a:rPr lang="en-US" smtClean="0"/>
              <a:t>‹#›</a:t>
            </a:fld>
            <a:endParaRPr lang="en-US"/>
          </a:p>
        </p:txBody>
      </p:sp>
    </p:spTree>
    <p:extLst>
      <p:ext uri="{BB962C8B-B14F-4D97-AF65-F5344CB8AC3E}">
        <p14:creationId xmlns:p14="http://schemas.microsoft.com/office/powerpoint/2010/main" val="233648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7C01B-3670-A2E6-DA89-B257865E24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7BE125A-A3A4-EC21-2314-31C11C841A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E814232-C17E-41D1-D447-4EA0D3547F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DF5EB1-D203-C30D-0C6D-28DF60106A64}"/>
              </a:ext>
            </a:extLst>
          </p:cNvPr>
          <p:cNvSpPr>
            <a:spLocks noGrp="1"/>
          </p:cNvSpPr>
          <p:nvPr>
            <p:ph type="dt" sz="half" idx="10"/>
          </p:nvPr>
        </p:nvSpPr>
        <p:spPr/>
        <p:txBody>
          <a:bodyPr/>
          <a:lstStyle/>
          <a:p>
            <a:fld id="{CFC2F374-8AA5-4DB4-9A81-AFCD32E50891}" type="datetimeFigureOut">
              <a:rPr lang="en-US" smtClean="0"/>
              <a:t>10/18/2024</a:t>
            </a:fld>
            <a:endParaRPr lang="en-US"/>
          </a:p>
        </p:txBody>
      </p:sp>
      <p:sp>
        <p:nvSpPr>
          <p:cNvPr id="6" name="Footer Placeholder 5">
            <a:extLst>
              <a:ext uri="{FF2B5EF4-FFF2-40B4-BE49-F238E27FC236}">
                <a16:creationId xmlns:a16="http://schemas.microsoft.com/office/drawing/2014/main" id="{807A09A9-3414-8490-18A7-6470C36FE8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4709FF-62F6-DDFB-E086-8D439FF68D10}"/>
              </a:ext>
            </a:extLst>
          </p:cNvPr>
          <p:cNvSpPr>
            <a:spLocks noGrp="1"/>
          </p:cNvSpPr>
          <p:nvPr>
            <p:ph type="sldNum" sz="quarter" idx="12"/>
          </p:nvPr>
        </p:nvSpPr>
        <p:spPr/>
        <p:txBody>
          <a:bodyPr/>
          <a:lstStyle/>
          <a:p>
            <a:fld id="{3BDCA0E2-EEC9-4B92-A7D2-842B33747CCD}" type="slidenum">
              <a:rPr lang="en-US" smtClean="0"/>
              <a:t>‹#›</a:t>
            </a:fld>
            <a:endParaRPr lang="en-US"/>
          </a:p>
        </p:txBody>
      </p:sp>
    </p:spTree>
    <p:extLst>
      <p:ext uri="{BB962C8B-B14F-4D97-AF65-F5344CB8AC3E}">
        <p14:creationId xmlns:p14="http://schemas.microsoft.com/office/powerpoint/2010/main" val="2828187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661540-8D10-6F7A-2284-A1B0C86B36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B805F4-DE3E-9C5D-7267-3A37413055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1BE62B-5157-0C25-9EBE-5D95695C06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C2F374-8AA5-4DB4-9A81-AFCD32E50891}" type="datetimeFigureOut">
              <a:rPr lang="en-US" smtClean="0"/>
              <a:t>10/18/2024</a:t>
            </a:fld>
            <a:endParaRPr lang="en-US"/>
          </a:p>
        </p:txBody>
      </p:sp>
      <p:sp>
        <p:nvSpPr>
          <p:cNvPr id="5" name="Footer Placeholder 4">
            <a:extLst>
              <a:ext uri="{FF2B5EF4-FFF2-40B4-BE49-F238E27FC236}">
                <a16:creationId xmlns:a16="http://schemas.microsoft.com/office/drawing/2014/main" id="{D30DCDC9-020A-4929-DF43-1DC7344B91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2F7FB45-8FE0-EE87-9DAE-A0F4A47B26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DCA0E2-EEC9-4B92-A7D2-842B33747CCD}" type="slidenum">
              <a:rPr lang="en-US" smtClean="0"/>
              <a:t>‹#›</a:t>
            </a:fld>
            <a:endParaRPr lang="en-US"/>
          </a:p>
        </p:txBody>
      </p:sp>
    </p:spTree>
    <p:extLst>
      <p:ext uri="{BB962C8B-B14F-4D97-AF65-F5344CB8AC3E}">
        <p14:creationId xmlns:p14="http://schemas.microsoft.com/office/powerpoint/2010/main" val="1235194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revisor.mn.gov/statutes/cite/201.225#stat.201.225.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sos.state.mn.us/media/1989/electronic-roster-guide.pdf"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57F89-094B-165D-140C-F8EBC0970EE2}"/>
              </a:ext>
            </a:extLst>
          </p:cNvPr>
          <p:cNvSpPr>
            <a:spLocks noGrp="1"/>
          </p:cNvSpPr>
          <p:nvPr>
            <p:ph type="title"/>
          </p:nvPr>
        </p:nvSpPr>
        <p:spPr>
          <a:xfrm>
            <a:off x="838200" y="365125"/>
            <a:ext cx="10515600" cy="1325563"/>
          </a:xfrm>
        </p:spPr>
        <p:txBody>
          <a:bodyPr/>
          <a:lstStyle/>
          <a:p>
            <a:pPr algn="ctr"/>
            <a:r>
              <a:rPr lang="en-US" u="sng" dirty="0"/>
              <a:t>ELECTRONIC ROSTER CASE</a:t>
            </a:r>
            <a:br>
              <a:rPr lang="en-US" dirty="0"/>
            </a:br>
            <a:r>
              <a:rPr lang="en-US" dirty="0"/>
              <a:t>DEFINING ENABLED PARTIES</a:t>
            </a:r>
          </a:p>
        </p:txBody>
      </p:sp>
      <p:sp>
        <p:nvSpPr>
          <p:cNvPr id="3" name="Content Placeholder 2">
            <a:extLst>
              <a:ext uri="{FF2B5EF4-FFF2-40B4-BE49-F238E27FC236}">
                <a16:creationId xmlns:a16="http://schemas.microsoft.com/office/drawing/2014/main" id="{B57198E7-9FF7-0552-3A2D-0CD6DD0DA50C}"/>
              </a:ext>
            </a:extLst>
          </p:cNvPr>
          <p:cNvSpPr>
            <a:spLocks noGrp="1"/>
          </p:cNvSpPr>
          <p:nvPr>
            <p:ph idx="1"/>
          </p:nvPr>
        </p:nvSpPr>
        <p:spPr>
          <a:xfrm>
            <a:off x="478302" y="1825625"/>
            <a:ext cx="11713697" cy="4336024"/>
          </a:xfrm>
        </p:spPr>
        <p:txBody>
          <a:bodyPr>
            <a:normAutofit fontScale="92500" lnSpcReduction="10000"/>
          </a:bodyPr>
          <a:lstStyle/>
          <a:p>
            <a:pPr marL="0" indent="0">
              <a:buNone/>
            </a:pPr>
            <a:endParaRPr lang="en-US" dirty="0"/>
          </a:p>
          <a:p>
            <a:pPr marL="0" indent="0" algn="l">
              <a:buNone/>
            </a:pPr>
            <a:r>
              <a:rPr lang="en-US" b="1" i="0" dirty="0">
                <a:solidFill>
                  <a:srgbClr val="000000"/>
                </a:solidFill>
                <a:effectLst/>
                <a:latin typeface="times new roman" panose="02020603050405020304" pitchFamily="18" charset="0"/>
              </a:rPr>
              <a:t>201.225 ELECTRONIC ROSTER AUTHORIZATION.</a:t>
            </a:r>
          </a:p>
          <a:p>
            <a:pPr marL="0" indent="0" algn="l">
              <a:buNone/>
            </a:pPr>
            <a:r>
              <a:rPr lang="en-US" b="1" i="0" u="none" strike="noStrike" dirty="0">
                <a:solidFill>
                  <a:srgbClr val="AAAAAA"/>
                </a:solidFill>
                <a:effectLst/>
                <a:latin typeface="times new roman" panose="02020603050405020304" pitchFamily="18" charset="0"/>
                <a:hlinkClick r:id="rId2" tooltip="Link to Subdivision 1."/>
              </a:rPr>
              <a:t>§</a:t>
            </a:r>
            <a:r>
              <a:rPr lang="en-US" b="0" i="0" dirty="0">
                <a:solidFill>
                  <a:srgbClr val="000000"/>
                </a:solidFill>
                <a:effectLst/>
                <a:latin typeface="inherit"/>
              </a:rPr>
              <a:t>Subdivision 1.</a:t>
            </a:r>
            <a:r>
              <a:rPr lang="en-US" b="1" i="0" dirty="0">
                <a:solidFill>
                  <a:srgbClr val="000000"/>
                </a:solidFill>
                <a:effectLst/>
                <a:latin typeface="inherit"/>
              </a:rPr>
              <a:t>Authority.</a:t>
            </a:r>
            <a:endParaRPr lang="en-US" b="0" i="0" dirty="0">
              <a:solidFill>
                <a:srgbClr val="000000"/>
              </a:solidFill>
              <a:effectLst/>
              <a:latin typeface="inherit"/>
            </a:endParaRPr>
          </a:p>
          <a:p>
            <a:pPr marL="0" indent="0" algn="l">
              <a:buNone/>
            </a:pPr>
            <a:r>
              <a:rPr lang="en-US" b="1" i="0" dirty="0">
                <a:solidFill>
                  <a:schemeClr val="accent6">
                    <a:lumMod val="75000"/>
                  </a:schemeClr>
                </a:solidFill>
                <a:effectLst/>
                <a:latin typeface="times new roman" panose="02020603050405020304" pitchFamily="18" charset="0"/>
              </a:rPr>
              <a:t>A county, municipality, or school district may use electronic rosters for any election. </a:t>
            </a:r>
            <a:r>
              <a:rPr lang="en-US" b="1" i="0" dirty="0">
                <a:solidFill>
                  <a:srgbClr val="FF0000"/>
                </a:solidFill>
                <a:effectLst/>
                <a:latin typeface="times new roman" panose="02020603050405020304" pitchFamily="18" charset="0"/>
              </a:rPr>
              <a:t>In a county, municipality, or school district that uses electronic rosters, the head elections official may designate that some or all of the precincts use electronic rosters.</a:t>
            </a:r>
          </a:p>
          <a:p>
            <a:pPr marL="0" indent="0" algn="l">
              <a:buNone/>
            </a:pPr>
            <a:r>
              <a:rPr lang="en-US" b="1" i="0" dirty="0">
                <a:effectLst/>
                <a:latin typeface="times new roman" panose="02020603050405020304" pitchFamily="18" charset="0"/>
              </a:rPr>
              <a:t>-------------------------------------------------------------------------------------- </a:t>
            </a:r>
          </a:p>
          <a:p>
            <a:r>
              <a:rPr lang="en-US" b="1" i="0" dirty="0">
                <a:solidFill>
                  <a:schemeClr val="accent6">
                    <a:lumMod val="75000"/>
                  </a:schemeClr>
                </a:solidFill>
                <a:effectLst/>
                <a:latin typeface="times new roman" panose="02020603050405020304" pitchFamily="18" charset="0"/>
              </a:rPr>
              <a:t>Enables poll pad </a:t>
            </a:r>
            <a:r>
              <a:rPr lang="en-US" b="1" dirty="0">
                <a:solidFill>
                  <a:schemeClr val="accent6">
                    <a:lumMod val="75000"/>
                  </a:schemeClr>
                </a:solidFill>
                <a:latin typeface="times new roman" panose="02020603050405020304" pitchFamily="18" charset="0"/>
              </a:rPr>
              <a:t>decision to </a:t>
            </a:r>
            <a:r>
              <a:rPr lang="en-US" b="1" i="0" dirty="0">
                <a:solidFill>
                  <a:schemeClr val="accent6">
                    <a:lumMod val="75000"/>
                  </a:schemeClr>
                </a:solidFill>
                <a:effectLst/>
                <a:latin typeface="times new roman" panose="02020603050405020304" pitchFamily="18" charset="0"/>
              </a:rPr>
              <a:t>use by county, municipality or school district</a:t>
            </a:r>
          </a:p>
          <a:p>
            <a:r>
              <a:rPr lang="en-US" b="1" dirty="0">
                <a:solidFill>
                  <a:srgbClr val="FF0000"/>
                </a:solidFill>
                <a:latin typeface="times new roman" panose="02020603050405020304" pitchFamily="18" charset="0"/>
              </a:rPr>
              <a:t>Enables subsequent/subordinate delegation subject to governing body decision</a:t>
            </a:r>
            <a:endParaRPr lang="en-US" b="1" i="0" dirty="0">
              <a:solidFill>
                <a:srgbClr val="FF0000"/>
              </a:solidFill>
              <a:effectLst/>
              <a:latin typeface="times new roman" panose="02020603050405020304" pitchFamily="18" charset="0"/>
            </a:endParaRPr>
          </a:p>
          <a:p>
            <a:pPr algn="l"/>
            <a:endParaRPr lang="en-US" b="1" i="0" dirty="0">
              <a:solidFill>
                <a:schemeClr val="accent6">
                  <a:lumMod val="50000"/>
                </a:schemeClr>
              </a:solidFill>
              <a:effectLst/>
              <a:latin typeface="times new roman" panose="02020603050405020304" pitchFamily="18" charset="0"/>
            </a:endParaRPr>
          </a:p>
        </p:txBody>
      </p:sp>
    </p:spTree>
    <p:extLst>
      <p:ext uri="{BB962C8B-B14F-4D97-AF65-F5344CB8AC3E}">
        <p14:creationId xmlns:p14="http://schemas.microsoft.com/office/powerpoint/2010/main" val="2704945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22513-2DF0-243D-FA94-0950F5C4D2FF}"/>
              </a:ext>
            </a:extLst>
          </p:cNvPr>
          <p:cNvSpPr>
            <a:spLocks noGrp="1"/>
          </p:cNvSpPr>
          <p:nvPr>
            <p:ph type="title"/>
          </p:nvPr>
        </p:nvSpPr>
        <p:spPr>
          <a:xfrm>
            <a:off x="838200" y="0"/>
            <a:ext cx="10515600" cy="1325563"/>
          </a:xfrm>
        </p:spPr>
        <p:txBody>
          <a:bodyPr/>
          <a:lstStyle/>
          <a:p>
            <a:pPr algn="ctr"/>
            <a:r>
              <a:rPr lang="en-US" dirty="0"/>
              <a:t>DEFINING ENABLED PARTIES</a:t>
            </a:r>
          </a:p>
        </p:txBody>
      </p:sp>
      <p:sp>
        <p:nvSpPr>
          <p:cNvPr id="3" name="Content Placeholder 2">
            <a:extLst>
              <a:ext uri="{FF2B5EF4-FFF2-40B4-BE49-F238E27FC236}">
                <a16:creationId xmlns:a16="http://schemas.microsoft.com/office/drawing/2014/main" id="{2F25CB8C-6817-3E1E-9A37-20BE4C597111}"/>
              </a:ext>
            </a:extLst>
          </p:cNvPr>
          <p:cNvSpPr>
            <a:spLocks noGrp="1"/>
          </p:cNvSpPr>
          <p:nvPr>
            <p:ph idx="1"/>
          </p:nvPr>
        </p:nvSpPr>
        <p:spPr>
          <a:xfrm>
            <a:off x="168813" y="1209822"/>
            <a:ext cx="11816862" cy="5331655"/>
          </a:xfrm>
        </p:spPr>
        <p:txBody>
          <a:bodyPr>
            <a:normAutofit fontScale="47500" lnSpcReduction="20000"/>
          </a:bodyPr>
          <a:lstStyle/>
          <a:p>
            <a:pPr marL="0" indent="0" algn="l">
              <a:lnSpc>
                <a:spcPct val="120000"/>
              </a:lnSpc>
              <a:buNone/>
            </a:pPr>
            <a:r>
              <a:rPr lang="en-US" sz="3400" dirty="0">
                <a:solidFill>
                  <a:srgbClr val="000000"/>
                </a:solidFill>
                <a:latin typeface="times new roman" panose="02020603050405020304" pitchFamily="18" charset="0"/>
              </a:rPr>
              <a:t>MS 201.225 </a:t>
            </a:r>
            <a:r>
              <a:rPr lang="en-US" sz="3400" b="0" i="0" dirty="0">
                <a:solidFill>
                  <a:srgbClr val="000000"/>
                </a:solidFill>
                <a:effectLst/>
                <a:latin typeface="times new roman" panose="02020603050405020304" pitchFamily="18" charset="0"/>
              </a:rPr>
              <a:t>Subd. 6.</a:t>
            </a:r>
            <a:r>
              <a:rPr lang="en-US" sz="3400" b="1" i="0" dirty="0">
                <a:solidFill>
                  <a:srgbClr val="000000"/>
                </a:solidFill>
                <a:effectLst/>
                <a:latin typeface="times new roman" panose="02020603050405020304" pitchFamily="18" charset="0"/>
              </a:rPr>
              <a:t>Reporting; certification.</a:t>
            </a:r>
            <a:endParaRPr lang="en-US" sz="3400" b="0" i="0" dirty="0">
              <a:solidFill>
                <a:srgbClr val="000000"/>
              </a:solidFill>
              <a:effectLst/>
              <a:latin typeface="times new roman" panose="02020603050405020304" pitchFamily="18" charset="0"/>
            </a:endParaRPr>
          </a:p>
          <a:p>
            <a:pPr algn="l">
              <a:lnSpc>
                <a:spcPct val="120000"/>
              </a:lnSpc>
            </a:pPr>
            <a:r>
              <a:rPr lang="en-US" sz="3400" b="0" i="0" dirty="0">
                <a:solidFill>
                  <a:srgbClr val="000000"/>
                </a:solidFill>
                <a:effectLst/>
                <a:latin typeface="times new roman" panose="02020603050405020304" pitchFamily="18" charset="0"/>
              </a:rPr>
              <a:t> (a) </a:t>
            </a:r>
            <a:r>
              <a:rPr lang="en-US" sz="3400" b="1" i="0" dirty="0">
                <a:solidFill>
                  <a:schemeClr val="accent6">
                    <a:lumMod val="75000"/>
                  </a:schemeClr>
                </a:solidFill>
                <a:effectLst/>
                <a:latin typeface="times new roman" panose="02020603050405020304" pitchFamily="18" charset="0"/>
              </a:rPr>
              <a:t>A county, municipality, or school district </a:t>
            </a:r>
            <a:r>
              <a:rPr lang="en-US" sz="3400" b="1" i="0" u="sng" dirty="0">
                <a:solidFill>
                  <a:schemeClr val="accent6">
                    <a:lumMod val="75000"/>
                  </a:schemeClr>
                </a:solidFill>
                <a:effectLst/>
                <a:latin typeface="times new roman" panose="02020603050405020304" pitchFamily="18" charset="0"/>
              </a:rPr>
              <a:t>that intends to use electronic rosters</a:t>
            </a:r>
            <a:r>
              <a:rPr lang="en-US" sz="3400" b="1" i="0" dirty="0">
                <a:solidFill>
                  <a:schemeClr val="accent6">
                    <a:lumMod val="75000"/>
                  </a:schemeClr>
                </a:solidFill>
                <a:effectLst/>
                <a:latin typeface="times new roman" panose="02020603050405020304" pitchFamily="18" charset="0"/>
              </a:rPr>
              <a:t> </a:t>
            </a:r>
            <a:r>
              <a:rPr lang="en-US" sz="3400" b="0" i="0" dirty="0">
                <a:solidFill>
                  <a:srgbClr val="000000"/>
                </a:solidFill>
                <a:effectLst/>
                <a:latin typeface="times new roman" panose="02020603050405020304" pitchFamily="18" charset="0"/>
              </a:rPr>
              <a:t>in an upcoming election must notify the Office of the Secretary of State at least 90 days before the first election in which </a:t>
            </a:r>
            <a:r>
              <a:rPr lang="en-US" sz="3400" b="1" i="0" dirty="0">
                <a:solidFill>
                  <a:schemeClr val="accent6">
                    <a:lumMod val="75000"/>
                  </a:schemeClr>
                </a:solidFill>
                <a:effectLst/>
                <a:latin typeface="times new roman" panose="02020603050405020304" pitchFamily="18" charset="0"/>
              </a:rPr>
              <a:t>the county, municipality, or school </a:t>
            </a:r>
            <a:r>
              <a:rPr lang="en-US" sz="3400" b="1" i="0" u="sng" dirty="0">
                <a:solidFill>
                  <a:schemeClr val="accent6">
                    <a:lumMod val="75000"/>
                  </a:schemeClr>
                </a:solidFill>
                <a:effectLst/>
                <a:latin typeface="times new roman" panose="02020603050405020304" pitchFamily="18" charset="0"/>
              </a:rPr>
              <a:t>district intends to use electronic rosters.</a:t>
            </a:r>
            <a:r>
              <a:rPr lang="en-US" sz="3400" b="1" i="0" dirty="0">
                <a:solidFill>
                  <a:schemeClr val="accent6">
                    <a:lumMod val="75000"/>
                  </a:schemeClr>
                </a:solidFill>
                <a:effectLst/>
                <a:latin typeface="times new roman" panose="02020603050405020304" pitchFamily="18" charset="0"/>
              </a:rPr>
              <a:t> </a:t>
            </a:r>
            <a:r>
              <a:rPr lang="en-US" sz="3400" b="0" i="0" dirty="0">
                <a:solidFill>
                  <a:srgbClr val="000000"/>
                </a:solidFill>
                <a:effectLst/>
                <a:latin typeface="times new roman" panose="02020603050405020304" pitchFamily="18" charset="0"/>
              </a:rPr>
              <a:t>The notification must specify whether all precincts will use electronic rosters, and if not, specify which precincts will be using electronic rosters. The notification is valid for all subsequent elections, unless </a:t>
            </a:r>
            <a:r>
              <a:rPr lang="en-US" sz="3400" b="1" i="0" u="sng" dirty="0">
                <a:solidFill>
                  <a:srgbClr val="FF0000"/>
                </a:solidFill>
                <a:effectLst/>
                <a:latin typeface="times new roman" panose="02020603050405020304" pitchFamily="18" charset="0"/>
              </a:rPr>
              <a:t>revoked by the county, municipality, or school district.</a:t>
            </a:r>
            <a:r>
              <a:rPr lang="en-US" sz="3400" b="1" i="0" dirty="0">
                <a:solidFill>
                  <a:srgbClr val="FF0000"/>
                </a:solidFill>
                <a:effectLst/>
                <a:latin typeface="times new roman" panose="02020603050405020304" pitchFamily="18" charset="0"/>
              </a:rPr>
              <a:t> </a:t>
            </a:r>
            <a:r>
              <a:rPr lang="en-US" sz="3400" b="0" i="0" dirty="0">
                <a:solidFill>
                  <a:srgbClr val="000000"/>
                </a:solidFill>
                <a:effectLst/>
                <a:latin typeface="times new roman" panose="02020603050405020304" pitchFamily="18" charset="0"/>
              </a:rPr>
              <a:t>If precincts within a county, municipality, or school district that were not included in the initial notification intend to use electronic rosters, a new notification must be submitted.</a:t>
            </a:r>
          </a:p>
          <a:p>
            <a:pPr algn="l">
              <a:lnSpc>
                <a:spcPct val="120000"/>
              </a:lnSpc>
            </a:pPr>
            <a:r>
              <a:rPr lang="en-US" sz="3400" b="0" i="0" dirty="0">
                <a:solidFill>
                  <a:srgbClr val="000000"/>
                </a:solidFill>
                <a:effectLst/>
                <a:latin typeface="times new roman" panose="02020603050405020304" pitchFamily="18" charset="0"/>
              </a:rPr>
              <a:t>(b) </a:t>
            </a:r>
            <a:r>
              <a:rPr lang="en-US" sz="3400" b="1" i="0" dirty="0">
                <a:solidFill>
                  <a:schemeClr val="accent6">
                    <a:lumMod val="75000"/>
                  </a:schemeClr>
                </a:solidFill>
                <a:effectLst/>
                <a:latin typeface="times new roman" panose="02020603050405020304" pitchFamily="18" charset="0"/>
              </a:rPr>
              <a:t>The county, municipality, or school district </a:t>
            </a:r>
            <a:r>
              <a:rPr lang="en-US" sz="3400" b="1" i="0" u="sng" dirty="0">
                <a:solidFill>
                  <a:schemeClr val="accent6">
                    <a:lumMod val="75000"/>
                  </a:schemeClr>
                </a:solidFill>
                <a:effectLst/>
                <a:latin typeface="times new roman" panose="02020603050405020304" pitchFamily="18" charset="0"/>
              </a:rPr>
              <a:t>that intends to use electronic rosters</a:t>
            </a:r>
            <a:r>
              <a:rPr lang="en-US" sz="3400" b="1" i="0" dirty="0">
                <a:solidFill>
                  <a:schemeClr val="accent6">
                    <a:lumMod val="75000"/>
                  </a:schemeClr>
                </a:solidFill>
                <a:effectLst/>
                <a:latin typeface="times new roman" panose="02020603050405020304" pitchFamily="18" charset="0"/>
              </a:rPr>
              <a:t> </a:t>
            </a:r>
            <a:r>
              <a:rPr lang="en-US" sz="3400" b="0" i="0" dirty="0">
                <a:solidFill>
                  <a:srgbClr val="000000"/>
                </a:solidFill>
                <a:effectLst/>
                <a:latin typeface="times new roman" panose="02020603050405020304" pitchFamily="18" charset="0"/>
              </a:rPr>
              <a:t>must certify to the Office of the Secretary of State at least 30 days before the election that the electronic rosters meet all of the requirements in this section.</a:t>
            </a:r>
          </a:p>
          <a:p>
            <a:pPr marL="0" indent="0" algn="l">
              <a:lnSpc>
                <a:spcPct val="120000"/>
              </a:lnSpc>
              <a:buNone/>
            </a:pPr>
            <a:r>
              <a:rPr lang="en-US" sz="3400" dirty="0">
                <a:solidFill>
                  <a:srgbClr val="000000"/>
                </a:solidFill>
                <a:latin typeface="times new roman" panose="02020603050405020304" pitchFamily="18" charset="0"/>
              </a:rPr>
              <a:t>------------------------------------------------------------------------------------------------</a:t>
            </a:r>
          </a:p>
          <a:p>
            <a:pPr algn="l">
              <a:lnSpc>
                <a:spcPct val="120000"/>
              </a:lnSpc>
            </a:pPr>
            <a:r>
              <a:rPr lang="en-US" sz="5100" b="1" i="0" dirty="0">
                <a:solidFill>
                  <a:schemeClr val="accent6">
                    <a:lumMod val="75000"/>
                  </a:schemeClr>
                </a:solidFill>
                <a:effectLst/>
                <a:latin typeface="times new roman" panose="02020603050405020304" pitchFamily="18" charset="0"/>
              </a:rPr>
              <a:t>County, municipality or school district are equally enabled to use poll pads</a:t>
            </a:r>
          </a:p>
          <a:p>
            <a:pPr algn="l">
              <a:lnSpc>
                <a:spcPct val="120000"/>
              </a:lnSpc>
            </a:pPr>
            <a:r>
              <a:rPr lang="en-US" sz="5100" b="1" dirty="0">
                <a:solidFill>
                  <a:schemeClr val="accent6">
                    <a:lumMod val="75000"/>
                  </a:schemeClr>
                </a:solidFill>
                <a:latin typeface="times new roman" panose="02020603050405020304" pitchFamily="18" charset="0"/>
              </a:rPr>
              <a:t>If-Then=If intends to use, then certain reporting requirements</a:t>
            </a:r>
            <a:endParaRPr lang="en-US" sz="5100" b="1" i="0" dirty="0">
              <a:solidFill>
                <a:schemeClr val="accent6">
                  <a:lumMod val="75000"/>
                </a:schemeClr>
              </a:solidFill>
              <a:effectLst/>
              <a:latin typeface="times new roman" panose="02020603050405020304" pitchFamily="18" charset="0"/>
            </a:endParaRPr>
          </a:p>
          <a:p>
            <a:pPr algn="l"/>
            <a:endParaRPr lang="en-US" b="1" i="0" dirty="0">
              <a:solidFill>
                <a:schemeClr val="accent6">
                  <a:lumMod val="75000"/>
                </a:schemeClr>
              </a:solidFill>
              <a:effectLst/>
              <a:latin typeface="times new roman" panose="02020603050405020304" pitchFamily="18" charset="0"/>
            </a:endParaRPr>
          </a:p>
          <a:p>
            <a:pPr algn="l"/>
            <a:r>
              <a:rPr lang="en-US" sz="5100" b="1" i="0" dirty="0">
                <a:solidFill>
                  <a:srgbClr val="FF0000"/>
                </a:solidFill>
                <a:effectLst/>
                <a:latin typeface="times new roman" panose="02020603050405020304" pitchFamily="18" charset="0"/>
              </a:rPr>
              <a:t>County, municipality or school district may revoke use within their jurisdiction</a:t>
            </a:r>
          </a:p>
          <a:p>
            <a:pPr algn="l"/>
            <a:endParaRPr lang="en-US" sz="5100" dirty="0">
              <a:solidFill>
                <a:srgbClr val="FF0000"/>
              </a:solidFill>
              <a:latin typeface="times new roman" panose="02020603050405020304" pitchFamily="18" charset="0"/>
            </a:endParaRPr>
          </a:p>
          <a:p>
            <a:pPr algn="l"/>
            <a:endParaRPr lang="en-US" b="0" i="0" dirty="0">
              <a:solidFill>
                <a:srgbClr val="000000"/>
              </a:solidFill>
              <a:effectLst/>
              <a:latin typeface="times new roman" panose="02020603050405020304" pitchFamily="18" charset="0"/>
            </a:endParaRPr>
          </a:p>
          <a:p>
            <a:endParaRPr lang="en-US" dirty="0"/>
          </a:p>
        </p:txBody>
      </p:sp>
    </p:spTree>
    <p:extLst>
      <p:ext uri="{BB962C8B-B14F-4D97-AF65-F5344CB8AC3E}">
        <p14:creationId xmlns:p14="http://schemas.microsoft.com/office/powerpoint/2010/main" val="2109044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D719293-D169-34AB-CE1B-7D80403740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639" y="0"/>
            <a:ext cx="10118646" cy="6238568"/>
          </a:xfrm>
          <a:prstGeom prst="rect">
            <a:avLst/>
          </a:prstGeom>
        </p:spPr>
      </p:pic>
      <p:cxnSp>
        <p:nvCxnSpPr>
          <p:cNvPr id="6" name="Straight Connector 5">
            <a:extLst>
              <a:ext uri="{FF2B5EF4-FFF2-40B4-BE49-F238E27FC236}">
                <a16:creationId xmlns:a16="http://schemas.microsoft.com/office/drawing/2014/main" id="{236978B2-5016-E8E1-B42D-839A21A5E326}"/>
              </a:ext>
            </a:extLst>
          </p:cNvPr>
          <p:cNvCxnSpPr>
            <a:cxnSpLocks/>
          </p:cNvCxnSpPr>
          <p:nvPr/>
        </p:nvCxnSpPr>
        <p:spPr>
          <a:xfrm>
            <a:off x="5501149" y="4852218"/>
            <a:ext cx="5456903"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C3824B9-AD5F-0588-B94E-C835A70FE4AC}"/>
              </a:ext>
            </a:extLst>
          </p:cNvPr>
          <p:cNvSpPr txBox="1"/>
          <p:nvPr/>
        </p:nvSpPr>
        <p:spPr>
          <a:xfrm>
            <a:off x="1017639" y="6396335"/>
            <a:ext cx="5836673" cy="400110"/>
          </a:xfrm>
          <a:prstGeom prst="rect">
            <a:avLst/>
          </a:prstGeom>
          <a:noFill/>
        </p:spPr>
        <p:txBody>
          <a:bodyPr wrap="square" rtlCol="0">
            <a:spAutoFit/>
          </a:bodyPr>
          <a:lstStyle/>
          <a:p>
            <a:r>
              <a:rPr lang="en-US" sz="2000" b="1" dirty="0">
                <a:solidFill>
                  <a:srgbClr val="FF0000"/>
                </a:solidFill>
              </a:rPr>
              <a:t>Source: MN SOS 2016 Electronic Roster Guide</a:t>
            </a:r>
          </a:p>
        </p:txBody>
      </p:sp>
      <p:sp>
        <p:nvSpPr>
          <p:cNvPr id="11" name="TextBox 10">
            <a:extLst>
              <a:ext uri="{FF2B5EF4-FFF2-40B4-BE49-F238E27FC236}">
                <a16:creationId xmlns:a16="http://schemas.microsoft.com/office/drawing/2014/main" id="{E48B82FC-2A2F-992E-C46C-CE2DE6AA74D8}"/>
              </a:ext>
            </a:extLst>
          </p:cNvPr>
          <p:cNvSpPr txBox="1"/>
          <p:nvPr/>
        </p:nvSpPr>
        <p:spPr>
          <a:xfrm>
            <a:off x="6588841" y="6365557"/>
            <a:ext cx="6098458" cy="461665"/>
          </a:xfrm>
          <a:prstGeom prst="rect">
            <a:avLst/>
          </a:prstGeom>
          <a:noFill/>
        </p:spPr>
        <p:txBody>
          <a:bodyPr wrap="square">
            <a:spAutoFit/>
          </a:bodyPr>
          <a:lstStyle/>
          <a:p>
            <a:r>
              <a:rPr lang="en-US" dirty="0">
                <a:hlinkClick r:id="rId3"/>
              </a:rPr>
              <a:t>2016 </a:t>
            </a:r>
            <a:r>
              <a:rPr lang="en-US" sz="2400" dirty="0">
                <a:hlinkClick r:id="rId3"/>
              </a:rPr>
              <a:t>Electronic</a:t>
            </a:r>
            <a:r>
              <a:rPr lang="en-US" dirty="0">
                <a:hlinkClick r:id="rId3"/>
              </a:rPr>
              <a:t> Roster Guide (state.mn.us)</a:t>
            </a:r>
            <a:endParaRPr lang="en-US" dirty="0"/>
          </a:p>
        </p:txBody>
      </p:sp>
    </p:spTree>
    <p:extLst>
      <p:ext uri="{BB962C8B-B14F-4D97-AF65-F5344CB8AC3E}">
        <p14:creationId xmlns:p14="http://schemas.microsoft.com/office/powerpoint/2010/main" val="2219488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F68DB-86BD-CC2A-C6F9-1E998EDE2C8D}"/>
              </a:ext>
            </a:extLst>
          </p:cNvPr>
          <p:cNvSpPr>
            <a:spLocks noGrp="1"/>
          </p:cNvSpPr>
          <p:nvPr>
            <p:ph type="title"/>
          </p:nvPr>
        </p:nvSpPr>
        <p:spPr>
          <a:xfrm>
            <a:off x="838200" y="18255"/>
            <a:ext cx="10515600" cy="1325563"/>
          </a:xfrm>
        </p:spPr>
        <p:txBody>
          <a:bodyPr/>
          <a:lstStyle/>
          <a:p>
            <a:pPr algn="ctr"/>
            <a:r>
              <a:rPr lang="en-US" dirty="0"/>
              <a:t>DELEGATION OPTIONS &amp; APPROVALS NEEDED</a:t>
            </a:r>
          </a:p>
        </p:txBody>
      </p:sp>
      <p:sp>
        <p:nvSpPr>
          <p:cNvPr id="3" name="Content Placeholder 2">
            <a:extLst>
              <a:ext uri="{FF2B5EF4-FFF2-40B4-BE49-F238E27FC236}">
                <a16:creationId xmlns:a16="http://schemas.microsoft.com/office/drawing/2014/main" id="{31340962-6E17-3E37-9A2C-F22A3B5EDB98}"/>
              </a:ext>
            </a:extLst>
          </p:cNvPr>
          <p:cNvSpPr>
            <a:spLocks noGrp="1"/>
          </p:cNvSpPr>
          <p:nvPr>
            <p:ph idx="1"/>
          </p:nvPr>
        </p:nvSpPr>
        <p:spPr>
          <a:xfrm>
            <a:off x="295422" y="1253330"/>
            <a:ext cx="11479236" cy="4415950"/>
          </a:xfrm>
        </p:spPr>
        <p:txBody>
          <a:bodyPr vert="horz" lIns="91440" tIns="45720" rIns="91440" bIns="45720" rtlCol="0" anchor="t">
            <a:normAutofit fontScale="62500" lnSpcReduction="20000"/>
          </a:bodyPr>
          <a:lstStyle/>
          <a:p>
            <a:pPr marL="0" indent="0" algn="l">
              <a:buNone/>
            </a:pPr>
            <a:r>
              <a:rPr lang="en-US" b="0" i="0" dirty="0">
                <a:solidFill>
                  <a:srgbClr val="000000"/>
                </a:solidFill>
                <a:effectLst/>
                <a:latin typeface="times new roman" panose="02020603050405020304" pitchFamily="18" charset="0"/>
              </a:rPr>
              <a:t>MS 201.221 Subd. 4.</a:t>
            </a:r>
            <a:r>
              <a:rPr lang="en-US" b="1" i="0" dirty="0">
                <a:solidFill>
                  <a:srgbClr val="000000"/>
                </a:solidFill>
                <a:effectLst/>
                <a:latin typeface="times new roman" panose="02020603050405020304" pitchFamily="18" charset="0"/>
              </a:rPr>
              <a:t>County rules.</a:t>
            </a:r>
            <a:endParaRPr lang="en-US" b="0" i="0" dirty="0">
              <a:solidFill>
                <a:srgbClr val="000000"/>
              </a:solidFill>
              <a:effectLst/>
              <a:latin typeface="times new roman" panose="02020603050405020304" pitchFamily="18" charset="0"/>
            </a:endParaRPr>
          </a:p>
          <a:p>
            <a:pPr marL="0" indent="0" algn="l">
              <a:lnSpc>
                <a:spcPct val="120000"/>
              </a:lnSpc>
              <a:buNone/>
            </a:pPr>
            <a:r>
              <a:rPr lang="en-US" sz="3400" b="1" i="0" dirty="0">
                <a:solidFill>
                  <a:schemeClr val="accent6">
                    <a:lumMod val="75000"/>
                  </a:schemeClr>
                </a:solidFill>
                <a:effectLst/>
                <a:latin typeface="times new roman" panose="02020603050405020304" pitchFamily="18" charset="0"/>
              </a:rPr>
              <a:t>The county auditor of each county may adopt rules that delegate to the </a:t>
            </a:r>
            <a:r>
              <a:rPr lang="en-US" sz="3400" b="0" i="0" dirty="0">
                <a:solidFill>
                  <a:srgbClr val="000000"/>
                </a:solidFill>
                <a:effectLst/>
                <a:latin typeface="times new roman" panose="02020603050405020304" pitchFamily="18" charset="0"/>
              </a:rPr>
              <a:t>secretary of state or </a:t>
            </a:r>
            <a:r>
              <a:rPr lang="en-US" sz="3400" b="1" i="0" dirty="0">
                <a:solidFill>
                  <a:schemeClr val="accent6">
                    <a:lumMod val="75000"/>
                  </a:schemeClr>
                </a:solidFill>
                <a:effectLst/>
                <a:latin typeface="times new roman" panose="02020603050405020304" pitchFamily="18" charset="0"/>
              </a:rPr>
              <a:t>municipal officials in that county the duties assigned to county auditors by this chapter. </a:t>
            </a:r>
            <a:r>
              <a:rPr lang="en-US" sz="3400" b="0" i="0" dirty="0">
                <a:solidFill>
                  <a:srgbClr val="000000"/>
                </a:solidFill>
                <a:effectLst/>
                <a:latin typeface="times new roman" panose="02020603050405020304" pitchFamily="18" charset="0"/>
              </a:rPr>
              <a:t>Delegation of duties to the secretary of state requires the approval of the secretary of state. </a:t>
            </a:r>
            <a:r>
              <a:rPr lang="en-US" sz="3400" b="1" i="0" dirty="0">
                <a:solidFill>
                  <a:srgbClr val="FF0000"/>
                </a:solidFill>
                <a:effectLst/>
                <a:latin typeface="times new roman" panose="02020603050405020304" pitchFamily="18" charset="0"/>
              </a:rPr>
              <a:t>Delegation to a municipal official requires the approval of the governing body of the municipality</a:t>
            </a:r>
            <a:r>
              <a:rPr lang="en-US" sz="3400" b="1" i="0" dirty="0">
                <a:solidFill>
                  <a:srgbClr val="C00000"/>
                </a:solidFill>
                <a:effectLst/>
                <a:latin typeface="times new roman" panose="02020603050405020304" pitchFamily="18" charset="0"/>
              </a:rPr>
              <a:t>. </a:t>
            </a:r>
            <a:r>
              <a:rPr lang="en-US" sz="3400" b="0" i="0" dirty="0">
                <a:solidFill>
                  <a:srgbClr val="000000"/>
                </a:solidFill>
                <a:effectLst/>
                <a:latin typeface="times new roman" panose="02020603050405020304" pitchFamily="18" charset="0"/>
              </a:rPr>
              <a:t>Delegation by the county auditor of the duty to accept registrations does not relieve the county auditor of the duty to accept registrations. Each delegation agreement must include a plan to allocate the costs of the duties to be delegated.</a:t>
            </a:r>
          </a:p>
          <a:p>
            <a:pPr marL="0" indent="0" algn="l">
              <a:lnSpc>
                <a:spcPct val="120000"/>
              </a:lnSpc>
              <a:buNone/>
            </a:pPr>
            <a:r>
              <a:rPr lang="en-US" sz="3400" dirty="0">
                <a:solidFill>
                  <a:srgbClr val="000000"/>
                </a:solidFill>
                <a:latin typeface="times new roman" panose="02020603050405020304" pitchFamily="18" charset="0"/>
              </a:rPr>
              <a:t>-------------------------------------------------------------------------------------</a:t>
            </a:r>
          </a:p>
          <a:p>
            <a:pPr algn="l">
              <a:lnSpc>
                <a:spcPct val="120000"/>
              </a:lnSpc>
            </a:pPr>
            <a:r>
              <a:rPr lang="en-US" sz="3400" b="1" i="0" dirty="0">
                <a:solidFill>
                  <a:schemeClr val="accent6">
                    <a:lumMod val="75000"/>
                  </a:schemeClr>
                </a:solidFill>
                <a:effectLst/>
                <a:latin typeface="times new roman" panose="02020603050405020304" pitchFamily="18" charset="0"/>
              </a:rPr>
              <a:t>Under County Rules, County Auditor may delegate duties to municipal officials.</a:t>
            </a:r>
          </a:p>
          <a:p>
            <a:pPr algn="l">
              <a:lnSpc>
                <a:spcPct val="120000"/>
              </a:lnSpc>
            </a:pPr>
            <a:r>
              <a:rPr lang="en-US" sz="3400" b="1" dirty="0">
                <a:solidFill>
                  <a:srgbClr val="FF0000"/>
                </a:solidFill>
                <a:latin typeface="times new roman" panose="02020603050405020304" pitchFamily="18" charset="0"/>
              </a:rPr>
              <a:t>Such delegation is subject to m</a:t>
            </a:r>
            <a:r>
              <a:rPr lang="en-US" sz="3400" b="1" i="0" dirty="0">
                <a:solidFill>
                  <a:srgbClr val="FF0000"/>
                </a:solidFill>
                <a:effectLst/>
                <a:latin typeface="times new roman" panose="02020603050405020304" pitchFamily="18" charset="0"/>
              </a:rPr>
              <a:t>unicipal approval; County may not mandate use of electronic roster system (poll pads) in a municipality without their approval, thus the need for agreement</a:t>
            </a:r>
            <a:endParaRPr lang="en-US" sz="3400" b="1" i="0" dirty="0">
              <a:solidFill>
                <a:srgbClr val="FF0000"/>
              </a:solidFill>
              <a:effectLst/>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2258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1275B-9A7E-0662-3DFD-AD061F9D3FE6}"/>
              </a:ext>
            </a:extLst>
          </p:cNvPr>
          <p:cNvSpPr>
            <a:spLocks noGrp="1"/>
          </p:cNvSpPr>
          <p:nvPr>
            <p:ph type="title"/>
          </p:nvPr>
        </p:nvSpPr>
        <p:spPr>
          <a:xfrm>
            <a:off x="939018" y="367689"/>
            <a:ext cx="10515600" cy="1325563"/>
          </a:xfrm>
        </p:spPr>
        <p:txBody>
          <a:bodyPr/>
          <a:lstStyle/>
          <a:p>
            <a:r>
              <a:rPr lang="en-US" dirty="0"/>
              <a:t>STATUS OF 2018 POLL PAD AGREEMENTS</a:t>
            </a:r>
          </a:p>
        </p:txBody>
      </p:sp>
      <p:sp>
        <p:nvSpPr>
          <p:cNvPr id="3" name="Content Placeholder 2">
            <a:extLst>
              <a:ext uri="{FF2B5EF4-FFF2-40B4-BE49-F238E27FC236}">
                <a16:creationId xmlns:a16="http://schemas.microsoft.com/office/drawing/2014/main" id="{B552AC37-C257-0B30-7093-2D75E6DF3726}"/>
              </a:ext>
            </a:extLst>
          </p:cNvPr>
          <p:cNvSpPr>
            <a:spLocks noGrp="1"/>
          </p:cNvSpPr>
          <p:nvPr>
            <p:ph idx="1"/>
          </p:nvPr>
        </p:nvSpPr>
        <p:spPr>
          <a:xfrm>
            <a:off x="365760" y="1693252"/>
            <a:ext cx="11662117" cy="4462634"/>
          </a:xfrm>
        </p:spPr>
        <p:txBody>
          <a:bodyPr>
            <a:normAutofit fontScale="92500"/>
          </a:bodyPr>
          <a:lstStyle/>
          <a:p>
            <a:r>
              <a:rPr lang="en-US" sz="3600" dirty="0"/>
              <a:t>21 Agreements between Anoka County and municipalities exist</a:t>
            </a:r>
          </a:p>
          <a:p>
            <a:r>
              <a:rPr lang="en-US" sz="3600" dirty="0"/>
              <a:t>They are all the same</a:t>
            </a:r>
          </a:p>
          <a:p>
            <a:r>
              <a:rPr lang="en-US" sz="3600" dirty="0"/>
              <a:t>They all have two parties, either of which may terminate the agreement effective after a 7 day written notice</a:t>
            </a:r>
          </a:p>
          <a:p>
            <a:r>
              <a:rPr lang="en-US" sz="3600" dirty="0"/>
              <a:t>Anoka County signatures were all by County Administrator Jerry Soma and Assistant County Attorney Jason Stover</a:t>
            </a:r>
          </a:p>
          <a:p>
            <a:r>
              <a:rPr lang="en-US" sz="3600" dirty="0"/>
              <a:t>Municipal signatures included 3 elected officials, 8 administrators or clerks and 10 undecipherable names or positions.</a:t>
            </a:r>
          </a:p>
          <a:p>
            <a:endParaRPr lang="en-US" dirty="0"/>
          </a:p>
          <a:p>
            <a:endParaRPr lang="en-US" dirty="0"/>
          </a:p>
        </p:txBody>
      </p:sp>
    </p:spTree>
    <p:extLst>
      <p:ext uri="{BB962C8B-B14F-4D97-AF65-F5344CB8AC3E}">
        <p14:creationId xmlns:p14="http://schemas.microsoft.com/office/powerpoint/2010/main" val="805825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AC22F-BB91-FCC5-B051-F2F713294FA1}"/>
              </a:ext>
            </a:extLst>
          </p:cNvPr>
          <p:cNvSpPr>
            <a:spLocks noGrp="1"/>
          </p:cNvSpPr>
          <p:nvPr>
            <p:ph type="title"/>
          </p:nvPr>
        </p:nvSpPr>
        <p:spPr>
          <a:xfrm>
            <a:off x="838198" y="41568"/>
            <a:ext cx="10515600" cy="1325563"/>
          </a:xfrm>
        </p:spPr>
        <p:txBody>
          <a:bodyPr/>
          <a:lstStyle/>
          <a:p>
            <a:pPr algn="ctr"/>
            <a:r>
              <a:rPr lang="en-US" dirty="0"/>
              <a:t>POLL PAD AGREEMENT APPROVAL STATUS</a:t>
            </a:r>
            <a:br>
              <a:rPr lang="en-US" dirty="0"/>
            </a:br>
            <a:r>
              <a:rPr lang="en-US" u="sng" dirty="0"/>
              <a:t>ANOKA COUNTY</a:t>
            </a:r>
          </a:p>
        </p:txBody>
      </p:sp>
      <p:sp>
        <p:nvSpPr>
          <p:cNvPr id="3" name="Content Placeholder 2">
            <a:extLst>
              <a:ext uri="{FF2B5EF4-FFF2-40B4-BE49-F238E27FC236}">
                <a16:creationId xmlns:a16="http://schemas.microsoft.com/office/drawing/2014/main" id="{B6AB014A-9D1F-ADAF-462E-9CC9A8FEDBF8}"/>
              </a:ext>
            </a:extLst>
          </p:cNvPr>
          <p:cNvSpPr>
            <a:spLocks noGrp="1"/>
          </p:cNvSpPr>
          <p:nvPr>
            <p:ph idx="1"/>
          </p:nvPr>
        </p:nvSpPr>
        <p:spPr>
          <a:xfrm>
            <a:off x="250872" y="1339676"/>
            <a:ext cx="11690251" cy="5528603"/>
          </a:xfrm>
        </p:spPr>
        <p:txBody>
          <a:bodyPr>
            <a:noAutofit/>
          </a:bodyPr>
          <a:lstStyle/>
          <a:p>
            <a:r>
              <a:rPr lang="en-US" sz="2400" dirty="0"/>
              <a:t>There is no evidence the Anoka County Board voted to approve any of these agreements</a:t>
            </a:r>
            <a:r>
              <a:rPr lang="en-US" sz="4000" b="1" dirty="0">
                <a:solidFill>
                  <a:srgbClr val="FF0000"/>
                </a:solidFill>
              </a:rPr>
              <a:t>*</a:t>
            </a:r>
          </a:p>
          <a:p>
            <a:pPr lvl="1"/>
            <a:r>
              <a:rPr lang="en-US" dirty="0"/>
              <a:t>No publicly posted meeting agenda</a:t>
            </a:r>
          </a:p>
          <a:p>
            <a:pPr lvl="1"/>
            <a:r>
              <a:rPr lang="en-US" dirty="0"/>
              <a:t>No publicly posted staff report</a:t>
            </a:r>
          </a:p>
          <a:p>
            <a:pPr lvl="1"/>
            <a:r>
              <a:rPr lang="en-US" dirty="0"/>
              <a:t>No publicly posted agreement documents</a:t>
            </a:r>
          </a:p>
          <a:p>
            <a:pPr lvl="1"/>
            <a:r>
              <a:rPr lang="en-US" dirty="0"/>
              <a:t>No public discussion held</a:t>
            </a:r>
          </a:p>
          <a:p>
            <a:pPr lvl="1"/>
            <a:r>
              <a:rPr lang="en-US" dirty="0"/>
              <a:t>No public official vote of approval </a:t>
            </a:r>
          </a:p>
          <a:p>
            <a:pPr lvl="1"/>
            <a:r>
              <a:rPr lang="en-US" dirty="0"/>
              <a:t>No publicly posted meeting minutes</a:t>
            </a:r>
          </a:p>
          <a:p>
            <a:pPr lvl="1"/>
            <a:endParaRPr lang="en-US" dirty="0"/>
          </a:p>
          <a:p>
            <a:pPr lvl="1"/>
            <a:r>
              <a:rPr lang="en-US" dirty="0"/>
              <a:t>Question: Is use of electronic rosters system legally approved in Anoka County?</a:t>
            </a:r>
          </a:p>
          <a:p>
            <a:pPr lvl="1"/>
            <a:r>
              <a:rPr lang="en-US" dirty="0"/>
              <a:t>Question: Does Anoka County have any legal standing to enforce agreements?</a:t>
            </a:r>
          </a:p>
          <a:p>
            <a:pPr marL="457200" lvl="1" indent="0">
              <a:buNone/>
            </a:pPr>
            <a:endParaRPr lang="en-US" sz="1200" dirty="0"/>
          </a:p>
          <a:p>
            <a:pPr marL="457200" lvl="1" indent="0">
              <a:buNone/>
            </a:pPr>
            <a:r>
              <a:rPr lang="en-US" sz="4000" b="1" dirty="0">
                <a:solidFill>
                  <a:srgbClr val="FF0000"/>
                </a:solidFill>
              </a:rPr>
              <a:t>*</a:t>
            </a:r>
            <a:r>
              <a:rPr lang="en-US" b="1" dirty="0">
                <a:solidFill>
                  <a:srgbClr val="FF0000"/>
                </a:solidFill>
              </a:rPr>
              <a:t>A</a:t>
            </a:r>
            <a:r>
              <a:rPr lang="en-US" sz="4000" b="1" dirty="0">
                <a:solidFill>
                  <a:srgbClr val="FF0000"/>
                </a:solidFill>
              </a:rPr>
              <a:t> </a:t>
            </a:r>
            <a:r>
              <a:rPr lang="en-US" b="1" dirty="0">
                <a:solidFill>
                  <a:srgbClr val="FF0000"/>
                </a:solidFill>
              </a:rPr>
              <a:t>Public Data Practices Act Information Request of County only produced action to purchase electronic roster system (poll pads), no action on agreements</a:t>
            </a:r>
          </a:p>
        </p:txBody>
      </p:sp>
    </p:spTree>
    <p:extLst>
      <p:ext uri="{BB962C8B-B14F-4D97-AF65-F5344CB8AC3E}">
        <p14:creationId xmlns:p14="http://schemas.microsoft.com/office/powerpoint/2010/main" val="3756797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1BC43-A66F-1E92-F8FF-BA29A07EA839}"/>
              </a:ext>
            </a:extLst>
          </p:cNvPr>
          <p:cNvSpPr>
            <a:spLocks noGrp="1"/>
          </p:cNvSpPr>
          <p:nvPr>
            <p:ph type="title"/>
          </p:nvPr>
        </p:nvSpPr>
        <p:spPr>
          <a:xfrm>
            <a:off x="838200" y="350377"/>
            <a:ext cx="10515600" cy="1325563"/>
          </a:xfrm>
        </p:spPr>
        <p:txBody>
          <a:bodyPr/>
          <a:lstStyle/>
          <a:p>
            <a:pPr algn="ctr"/>
            <a:r>
              <a:rPr lang="en-US" dirty="0"/>
              <a:t>POLL PAD AGREEMENT APPROVAL STATUS</a:t>
            </a:r>
            <a:br>
              <a:rPr lang="en-US" dirty="0"/>
            </a:br>
            <a:r>
              <a:rPr lang="en-US" u="sng" dirty="0"/>
              <a:t>21 MUNICIPALITIES</a:t>
            </a:r>
          </a:p>
        </p:txBody>
      </p:sp>
      <p:sp>
        <p:nvSpPr>
          <p:cNvPr id="3" name="Content Placeholder 2">
            <a:extLst>
              <a:ext uri="{FF2B5EF4-FFF2-40B4-BE49-F238E27FC236}">
                <a16:creationId xmlns:a16="http://schemas.microsoft.com/office/drawing/2014/main" id="{C6C079D3-9335-8411-094E-5C787BABC219}"/>
              </a:ext>
            </a:extLst>
          </p:cNvPr>
          <p:cNvSpPr>
            <a:spLocks noGrp="1"/>
          </p:cNvSpPr>
          <p:nvPr>
            <p:ph idx="1"/>
          </p:nvPr>
        </p:nvSpPr>
        <p:spPr>
          <a:xfrm>
            <a:off x="457200" y="1825625"/>
            <a:ext cx="11734800" cy="4560427"/>
          </a:xfrm>
        </p:spPr>
        <p:txBody>
          <a:bodyPr>
            <a:noAutofit/>
          </a:bodyPr>
          <a:lstStyle/>
          <a:p>
            <a:r>
              <a:rPr lang="en-US" dirty="0"/>
              <a:t>There is evidence that City of Oak Grove approved on June 28, 2018</a:t>
            </a:r>
          </a:p>
          <a:p>
            <a:r>
              <a:rPr lang="en-US" dirty="0"/>
              <a:t>But no evidence yet found that the other 20 municipalities voted approval</a:t>
            </a:r>
          </a:p>
          <a:p>
            <a:pPr lvl="1"/>
            <a:r>
              <a:rPr lang="en-US" sz="2800" dirty="0"/>
              <a:t>No publicly posted meeting agenda</a:t>
            </a:r>
          </a:p>
          <a:p>
            <a:pPr lvl="1"/>
            <a:r>
              <a:rPr lang="en-US" sz="2800" dirty="0"/>
              <a:t>No publicly posted staff report</a:t>
            </a:r>
          </a:p>
          <a:p>
            <a:pPr lvl="1"/>
            <a:r>
              <a:rPr lang="en-US" sz="2800" dirty="0"/>
              <a:t>No publicly posted agreement documents</a:t>
            </a:r>
          </a:p>
          <a:p>
            <a:pPr lvl="1"/>
            <a:r>
              <a:rPr lang="en-US" sz="2800" dirty="0"/>
              <a:t>No public discussion held</a:t>
            </a:r>
          </a:p>
          <a:p>
            <a:pPr lvl="1"/>
            <a:r>
              <a:rPr lang="en-US" sz="2800" dirty="0"/>
              <a:t>No public official vote of approval</a:t>
            </a:r>
          </a:p>
          <a:p>
            <a:pPr lvl="1"/>
            <a:r>
              <a:rPr lang="en-US" sz="2800" dirty="0"/>
              <a:t>No publicly posted meeting minutes</a:t>
            </a:r>
          </a:p>
          <a:p>
            <a:pPr lvl="1"/>
            <a:endParaRPr lang="en-US" sz="2800" dirty="0"/>
          </a:p>
          <a:p>
            <a:pPr lvl="1"/>
            <a:r>
              <a:rPr lang="en-US" sz="2800" dirty="0"/>
              <a:t>Do these agreements have any legal standing if not formally approved?</a:t>
            </a:r>
          </a:p>
          <a:p>
            <a:pPr marL="457200" lvl="1" indent="0">
              <a:buNone/>
            </a:pPr>
            <a:endParaRPr lang="en-US" sz="3200" dirty="0"/>
          </a:p>
        </p:txBody>
      </p:sp>
    </p:spTree>
    <p:extLst>
      <p:ext uri="{BB962C8B-B14F-4D97-AF65-F5344CB8AC3E}">
        <p14:creationId xmlns:p14="http://schemas.microsoft.com/office/powerpoint/2010/main" val="3138499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1AF87-6965-755A-B8BA-44DA2B400E89}"/>
              </a:ext>
            </a:extLst>
          </p:cNvPr>
          <p:cNvSpPr>
            <a:spLocks noGrp="1"/>
          </p:cNvSpPr>
          <p:nvPr>
            <p:ph type="title"/>
          </p:nvPr>
        </p:nvSpPr>
        <p:spPr/>
        <p:txBody>
          <a:bodyPr/>
          <a:lstStyle/>
          <a:p>
            <a:pPr algn="ctr"/>
            <a:r>
              <a:rPr lang="en-US" dirty="0"/>
              <a:t>CONCLUSION &amp; QUESTIONS</a:t>
            </a:r>
          </a:p>
        </p:txBody>
      </p:sp>
      <p:sp>
        <p:nvSpPr>
          <p:cNvPr id="3" name="Content Placeholder 2">
            <a:extLst>
              <a:ext uri="{FF2B5EF4-FFF2-40B4-BE49-F238E27FC236}">
                <a16:creationId xmlns:a16="http://schemas.microsoft.com/office/drawing/2014/main" id="{58F63652-FC4A-9687-0A1B-282AD2E4359A}"/>
              </a:ext>
            </a:extLst>
          </p:cNvPr>
          <p:cNvSpPr>
            <a:spLocks noGrp="1"/>
          </p:cNvSpPr>
          <p:nvPr>
            <p:ph idx="1"/>
          </p:nvPr>
        </p:nvSpPr>
        <p:spPr>
          <a:xfrm>
            <a:off x="184355" y="1855121"/>
            <a:ext cx="11823290" cy="4294956"/>
          </a:xfrm>
        </p:spPr>
        <p:txBody>
          <a:bodyPr vert="horz" lIns="91440" tIns="45720" rIns="91440" bIns="45720" rtlCol="0" anchor="t">
            <a:normAutofit lnSpcReduction="10000"/>
          </a:bodyPr>
          <a:lstStyle/>
          <a:p>
            <a:r>
              <a:rPr lang="en-US" dirty="0"/>
              <a:t>These agreements may not be legally authorized</a:t>
            </a:r>
          </a:p>
          <a:p>
            <a:r>
              <a:rPr lang="en-US" dirty="0">
                <a:cs typeface="Calibri"/>
              </a:rPr>
              <a:t>No state statute requires the use of electronic roster system poll pads</a:t>
            </a:r>
          </a:p>
          <a:p>
            <a:r>
              <a:rPr lang="en-US" dirty="0"/>
              <a:t> Municipalities may terminate these agreements</a:t>
            </a:r>
          </a:p>
          <a:p>
            <a:r>
              <a:rPr lang="en-US" dirty="0"/>
              <a:t>Deployment of poll pads requires municipal approval</a:t>
            </a:r>
          </a:p>
          <a:p>
            <a:pPr marL="0" indent="0">
              <a:buNone/>
            </a:pPr>
            <a:r>
              <a:rPr lang="en-US" dirty="0"/>
              <a:t>------------------------------------------------------------------------------------------</a:t>
            </a:r>
            <a:endParaRPr lang="en-US" dirty="0">
              <a:cs typeface="Calibri" panose="020F0502020204030204"/>
            </a:endParaRPr>
          </a:p>
          <a:p>
            <a:r>
              <a:rPr lang="en-US" dirty="0"/>
              <a:t>Why do these agreements exist if County may unilaterally mandate use?</a:t>
            </a:r>
          </a:p>
          <a:p>
            <a:r>
              <a:rPr lang="en-US" dirty="0"/>
              <a:t>Why is there a termination provision if County may unilaterally mandate use?</a:t>
            </a:r>
          </a:p>
          <a:p>
            <a:r>
              <a:rPr lang="en-US" dirty="0"/>
              <a:t>What decision-making methods were used in other counties creating a mixture of precincts use fully, partially or not at all?</a:t>
            </a:r>
          </a:p>
        </p:txBody>
      </p:sp>
    </p:spTree>
    <p:extLst>
      <p:ext uri="{BB962C8B-B14F-4D97-AF65-F5344CB8AC3E}">
        <p14:creationId xmlns:p14="http://schemas.microsoft.com/office/powerpoint/2010/main" val="36671034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845</Words>
  <Application>Microsoft Office PowerPoint</Application>
  <PresentationFormat>Widescreen</PresentationFormat>
  <Paragraphs>65</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inherit</vt:lpstr>
      <vt:lpstr>times new roman</vt:lpstr>
      <vt:lpstr>Office Theme</vt:lpstr>
      <vt:lpstr>ELECTRONIC ROSTER CASE DEFINING ENABLED PARTIES</vt:lpstr>
      <vt:lpstr>DEFINING ENABLED PARTIES</vt:lpstr>
      <vt:lpstr>PowerPoint Presentation</vt:lpstr>
      <vt:lpstr>DELEGATION OPTIONS &amp; APPROVALS NEEDED</vt:lpstr>
      <vt:lpstr>STATUS OF 2018 POLL PAD AGREEMENTS</vt:lpstr>
      <vt:lpstr>POLL PAD AGREEMENT APPROVAL STATUS ANOKA COUNTY</vt:lpstr>
      <vt:lpstr>POLL PAD AGREEMENT APPROVAL STATUS 21 MUNICIPALITIES</vt:lpstr>
      <vt:lpstr>CONCLUSION &amp;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Robert Kirchner</dc:creator>
  <cp:lastModifiedBy>Robert Kirchner</cp:lastModifiedBy>
  <cp:revision>14</cp:revision>
  <dcterms:created xsi:type="dcterms:W3CDTF">2024-10-15T12:25:12Z</dcterms:created>
  <dcterms:modified xsi:type="dcterms:W3CDTF">2024-10-18T14:03:53Z</dcterms:modified>
</cp:coreProperties>
</file>